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1" r:id="rId2"/>
    <p:sldId id="256" r:id="rId3"/>
    <p:sldId id="257" r:id="rId4"/>
    <p:sldId id="285" r:id="rId5"/>
    <p:sldId id="268" r:id="rId6"/>
    <p:sldId id="299" r:id="rId7"/>
    <p:sldId id="265" r:id="rId8"/>
    <p:sldId id="300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98" r:id="rId21"/>
    <p:sldId id="304" r:id="rId22"/>
    <p:sldId id="305" r:id="rId23"/>
    <p:sldId id="28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FF6709"/>
    <a:srgbClr val="A7FF4A"/>
    <a:srgbClr val="FD4949"/>
    <a:srgbClr val="ABD5FD"/>
    <a:srgbClr val="E5FFC9"/>
    <a:srgbClr val="FF684A"/>
    <a:srgbClr val="FFF34A"/>
    <a:srgbClr val="FF8F4A"/>
    <a:srgbClr val="D2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2856-939C-40C7-A009-E361A6253AE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1DED-81A2-43FF-B944-BA9F831A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fld id="{52558B82-0474-4924-920A-A52D2A16C081}" type="datetimeFigureOut">
              <a:rPr lang="zh-CN" altLang="en-US" smtClean="0"/>
              <a:pPr/>
              <a:t>2023/9/9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fld id="{95772490-676B-4287-AD1F-63873F1EA64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65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7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3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9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6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1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5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4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8">
            <a:extLst>
              <a:ext uri="{FF2B5EF4-FFF2-40B4-BE49-F238E27FC236}">
                <a16:creationId xmlns:a16="http://schemas.microsoft.com/office/drawing/2014/main" id="{58971570-3593-83C7-820D-2F7BC3C0FB5F}"/>
              </a:ext>
            </a:extLst>
          </p:cNvPr>
          <p:cNvSpPr txBox="1"/>
          <p:nvPr/>
        </p:nvSpPr>
        <p:spPr>
          <a:xfrm>
            <a:off x="1619931" y="409812"/>
            <a:ext cx="9488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ỦY BAN NHÂN DÂN QUẬN 8</a:t>
            </a:r>
            <a:b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</a:br>
            <a: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TRƯỜNG TIỂU HỌC NGUYỄN TRUNG NGẠN</a:t>
            </a:r>
            <a:endParaRPr lang="en-GB" sz="3600" b="1" kern="0" dirty="0">
              <a:ln w="22225">
                <a:solidFill>
                  <a:srgbClr val="000000">
                    <a:lumMod val="85000"/>
                    <a:lumOff val="1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charset="0"/>
              <a:ea typeface="微软雅黑"/>
              <a:cs typeface="Times New Roman" panose="02020603050405020304" charset="0"/>
              <a:sym typeface="+mn-ea"/>
            </a:endParaRPr>
          </a:p>
          <a:p>
            <a:pPr algn="ctr" defTabSz="457200"/>
            <a:endParaRPr lang="zh-CN" altLang="en-US" sz="4000" dirty="0">
              <a:solidFill>
                <a:srgbClr val="C00000"/>
              </a:solidFill>
              <a:latin typeface="Calibri" panose="020F0502020204030204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5" name="Rectangles 6">
            <a:extLst>
              <a:ext uri="{FF2B5EF4-FFF2-40B4-BE49-F238E27FC236}">
                <a16:creationId xmlns:a16="http://schemas.microsoft.com/office/drawing/2014/main" id="{7053E4E1-E6FB-7477-A29E-DE59B3581271}"/>
              </a:ext>
            </a:extLst>
          </p:cNvPr>
          <p:cNvSpPr/>
          <p:nvPr/>
        </p:nvSpPr>
        <p:spPr>
          <a:xfrm>
            <a:off x="2903480" y="2506980"/>
            <a:ext cx="6193042" cy="175432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/>
            <a:r>
              <a:rPr lang="en-US" altLang="zh-CN" sz="5400" b="1" dirty="0">
                <a:solidFill>
                  <a:srgbClr val="FFCE4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MÔN:TIẾNG VIỆT</a:t>
            </a:r>
          </a:p>
          <a:p>
            <a:pPr algn="ctr" defTabSz="685800"/>
            <a:r>
              <a:rPr lang="en-US" altLang="zh-CN" sz="5400" b="1" dirty="0">
                <a:solidFill>
                  <a:srgbClr val="FFCE4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LỚP 2 – </a:t>
            </a:r>
            <a:r>
              <a:rPr lang="en-US" altLang="zh-CN" sz="5400" b="1" dirty="0" err="1">
                <a:solidFill>
                  <a:srgbClr val="FFCE4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b="1" dirty="0">
                <a:solidFill>
                  <a:srgbClr val="FFCE4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5624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886637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29486D"/>
              </a:buClr>
              <a:defRPr/>
            </a:pPr>
            <a:r>
              <a:rPr lang="vi-VN" sz="4000" dirty="0">
                <a:solidFill>
                  <a:srgbClr val="A7FF4A"/>
                </a:solidFill>
                <a:latin typeface="+mn-lt"/>
                <a:cs typeface="Calibri" panose="020F0502020204030204" pitchFamily="34" charset="0"/>
              </a:rPr>
              <a:t>Lưu ý về tư thế ngồi viết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+mn-lt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4682597" cy="1191816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5115" y="3263381"/>
            <a:ext cx="4703820" cy="1191816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 lưng</a:t>
            </a:r>
          </a:p>
          <a:p>
            <a:pPr>
              <a:buClrTx/>
              <a:buFontTx/>
              <a:buNone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Chân đặt đúng vị trí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5115" y="4517363"/>
            <a:ext cx="4703820" cy="1177017"/>
          </a:xfrm>
          <a:prstGeom prst="roundRect">
            <a:avLst/>
          </a:prstGeom>
          <a:solidFill>
            <a:srgbClr val="FFCF0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8">
              <a:buClrTx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25 – 30cm</a:t>
            </a:r>
          </a:p>
        </p:txBody>
      </p:sp>
      <p:pic>
        <p:nvPicPr>
          <p:cNvPr id="12" name="Picture 2" descr="https://khotunhua.com/upload/tiny/day-tre-ngoi-dung-tu-th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78" y="2262489"/>
            <a:ext cx="3623969" cy="343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42736" y="3585705"/>
            <a:ext cx="972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Giữ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trái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1513" y="3128316"/>
            <a:ext cx="972000" cy="7386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phải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3310" y="955433"/>
            <a:ext cx="2205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tả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864" y="2761593"/>
            <a:ext cx="5322817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giá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SzPts val="2800"/>
            </a:pPr>
            <a:r>
              <a:rPr lang="fi-FI" sz="2800" dirty="0">
                <a:solidFill>
                  <a:srgbClr val="142436"/>
                </a:solidFill>
                <a:latin typeface="Arial" panose="020B0604020202020204" pitchFamily="34" charset="0"/>
              </a:rPr>
              <a:t>1. Sai không quá </a:t>
            </a:r>
            <a:r>
              <a:rPr lang="fi-FI" sz="2800" b="1" dirty="0">
                <a:solidFill>
                  <a:srgbClr val="142436"/>
                </a:solidFill>
                <a:latin typeface="Arial" panose="020B0604020202020204" pitchFamily="34" charset="0"/>
              </a:rPr>
              <a:t>5 lỗi </a:t>
            </a:r>
          </a:p>
          <a:p>
            <a:pPr>
              <a:buSzPts val="2800"/>
            </a:pP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rõ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ràng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đẹp</a:t>
            </a:r>
            <a:endParaRPr lang="en-US" sz="28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>
              <a:buSzPts val="2800"/>
            </a:pP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436"/>
                </a:solidFill>
                <a:latin typeface="Arial" panose="020B0604020202020204" pitchFamily="34" charset="0"/>
              </a:rPr>
              <a:t>thức</a:t>
            </a:r>
            <a:endParaRPr lang="en-US" sz="2800" dirty="0">
              <a:solidFill>
                <a:srgbClr val="14243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7967" y="1665551"/>
            <a:ext cx="2973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Ai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dậy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sớm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850090" y="3321496"/>
            <a:ext cx="286439" cy="264405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263538" y="3321496"/>
            <a:ext cx="286439" cy="264405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676986" y="3321496"/>
            <a:ext cx="286439" cy="264405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969882" y="3755070"/>
            <a:ext cx="286439" cy="264405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963425" y="4143900"/>
            <a:ext cx="286439" cy="264405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11" y="2344180"/>
            <a:ext cx="5163760" cy="2792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323" y="2344180"/>
            <a:ext cx="431024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buClr>
                <a:srgbClr val="000000"/>
              </a:buClr>
            </a:pPr>
            <a:endParaRPr lang="en-US" sz="3200" kern="0" dirty="0">
              <a:solidFill>
                <a:srgbClr val="FF6709"/>
              </a:solidFill>
              <a:latin typeface="VNI-Avo" pitchFamily="2" charset="0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719" y="1097473"/>
            <a:ext cx="407264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vi-VN" sz="3300" dirty="0">
                <a:solidFill>
                  <a:srgbClr val="142436"/>
                </a:solidFill>
              </a:rPr>
              <a:t>Bước ra nhà</a:t>
            </a: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Cau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ra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hoa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  <a:p>
            <a:pPr algn="just"/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Đi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ra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đồng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Cả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vừng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đông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405" y="1095720"/>
            <a:ext cx="47187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Chạy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lên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đồi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Cả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đất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trời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               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Võ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Quảng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190027" y="632098"/>
            <a:ext cx="4471943" cy="32077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25957" y="4964690"/>
            <a:ext cx="6348659" cy="1290195"/>
            <a:chOff x="5025957" y="4964690"/>
            <a:chExt cx="6348659" cy="1290195"/>
          </a:xfrm>
        </p:grpSpPr>
        <p:sp>
          <p:nvSpPr>
            <p:cNvPr id="9" name="Rounded Rectangle 8"/>
            <p:cNvSpPr/>
            <p:nvPr/>
          </p:nvSpPr>
          <p:spPr>
            <a:xfrm>
              <a:off x="5025958" y="4964690"/>
              <a:ext cx="6319704" cy="12901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5957" y="5093911"/>
              <a:ext cx="63486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vần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vần</a:t>
              </a:r>
              <a:r>
                <a:rPr lang="en-US" sz="3200" b="1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586295" y="1612423"/>
            <a:ext cx="4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6295" y="4126215"/>
            <a:ext cx="4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44558" y="2153120"/>
            <a:ext cx="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05646" y="1612233"/>
            <a:ext cx="4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072" y="77970"/>
            <a:ext cx="516985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857" y="2066073"/>
            <a:ext cx="140775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0226" y="2066722"/>
            <a:ext cx="76976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4679" y="2039667"/>
            <a:ext cx="140775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4527" y="2115867"/>
            <a:ext cx="134043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0724" y="1158451"/>
            <a:ext cx="2295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A7FF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 </a:t>
            </a:r>
            <a:endParaRPr lang="en-US" sz="3200" b="1">
              <a:solidFill>
                <a:srgbClr val="A7FF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294" y="719175"/>
            <a:ext cx="950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vật</a:t>
            </a:r>
            <a:endParaRPr lang="en-US" sz="3000" b="1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9" t="11883" b="6483"/>
          <a:stretch/>
        </p:blipFill>
        <p:spPr>
          <a:xfrm>
            <a:off x="1028493" y="2572406"/>
            <a:ext cx="2069000" cy="1946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4056" l="6358" r="97977">
                        <a14:foregroundMark x1="53468" y1="65385" x2="72254" y2="75874"/>
                        <a14:foregroundMark x1="52890" y1="64685" x2="63873" y2="57343"/>
                        <a14:foregroundMark x1="67052" y1="91958" x2="77746" y2="89860"/>
                        <a14:foregroundMark x1="57803" y1="69580" x2="71098" y2="69930"/>
                        <a14:foregroundMark x1="60116" y1="69930" x2="65896" y2="80769"/>
                        <a14:foregroundMark x1="74277" y1="92657" x2="83815" y2="89860"/>
                        <a14:foregroundMark x1="17052" y1="88462" x2="31503" y2="93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058" y="2433445"/>
            <a:ext cx="2522827" cy="2085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54" y="5390866"/>
            <a:ext cx="2501273" cy="15754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61313" y="5076967"/>
            <a:ext cx="1719618" cy="1214651"/>
            <a:chOff x="2661313" y="5076967"/>
            <a:chExt cx="1719618" cy="1214651"/>
          </a:xfrm>
        </p:grpSpPr>
        <p:sp>
          <p:nvSpPr>
            <p:cNvPr id="16" name="Oval Callout 15"/>
            <p:cNvSpPr/>
            <p:nvPr/>
          </p:nvSpPr>
          <p:spPr>
            <a:xfrm>
              <a:off x="2661313" y="5076967"/>
              <a:ext cx="1719618" cy="1214651"/>
            </a:xfrm>
            <a:prstGeom prst="wedgeEllipseCallout">
              <a:avLst>
                <a:gd name="adj1" fmla="val 65675"/>
                <a:gd name="adj2" fmla="val 23174"/>
              </a:avLst>
            </a:prstGeom>
            <a:solidFill>
              <a:srgbClr val="ABD5F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94800" y="5217395"/>
              <a:ext cx="14526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Chia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sẻ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nhóm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đôi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10741" y1="53061" x2="12593" y2="44643"/>
                        <a14:foregroundMark x1="12593" y1="43878" x2="13889" y2="39286"/>
                        <a14:foregroundMark x1="14259" y1="38265" x2="14259" y2="30612"/>
                        <a14:foregroundMark x1="14074" y1="29847" x2="13148" y2="23214"/>
                        <a14:foregroundMark x1="12963" y1="18622" x2="15000" y2="14796"/>
                        <a14:foregroundMark x1="17778" y1="11480" x2="20741" y2="10714"/>
                        <a14:foregroundMark x1="27963" y1="56888" x2="27963" y2="52806"/>
                        <a14:foregroundMark x1="30926" y1="10204" x2="32407" y2="7398"/>
                        <a14:foregroundMark x1="34630" y1="8163" x2="35556" y2="9184"/>
                        <a14:foregroundMark x1="36481" y1="11224" x2="37963" y2="10459"/>
                        <a14:foregroundMark x1="39444" y1="11224" x2="40185" y2="12500"/>
                        <a14:foregroundMark x1="37222" y1="27551" x2="39630" y2="18878"/>
                        <a14:foregroundMark x1="42963" y1="26786" x2="44074" y2="28571"/>
                        <a14:foregroundMark x1="40741" y1="35204" x2="43333" y2="31633"/>
                        <a14:foregroundMark x1="37407" y1="36990" x2="39630" y2="349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1964" b="33151"/>
          <a:stretch/>
        </p:blipFill>
        <p:spPr>
          <a:xfrm>
            <a:off x="6970159" y="2529534"/>
            <a:ext cx="1969125" cy="19892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58333" y1="79847" x2="59630" y2="75255"/>
                        <a14:foregroundMark x1="60000" y1="74490" x2="62778" y2="66071"/>
                        <a14:foregroundMark x1="62778" y1="65816" x2="69815" y2="50000"/>
                        <a14:foregroundMark x1="64630" y1="60204" x2="68704" y2="51786"/>
                        <a14:foregroundMark x1="80741" y1="52041" x2="83148" y2="58929"/>
                        <a14:foregroundMark x1="83704" y1="59694" x2="85926" y2="67857"/>
                        <a14:foregroundMark x1="86111" y1="67602" x2="88519" y2="75255"/>
                        <a14:foregroundMark x1="88889" y1="76020" x2="90926" y2="81122"/>
                        <a14:foregroundMark x1="93704" y1="84949" x2="93519" y2="88010"/>
                        <a14:foregroundMark x1="84074" y1="95918" x2="88704" y2="93367"/>
                        <a14:foregroundMark x1="89259" y1="93112" x2="93148" y2="88776"/>
                        <a14:foregroundMark x1="54630" y1="89286" x2="59815" y2="94388"/>
                        <a14:foregroundMark x1="59259" y1="94388" x2="65926" y2="95918"/>
                        <a14:foregroundMark x1="64259" y1="96429" x2="64259" y2="96173"/>
                        <a14:foregroundMark x1="60741" y1="95408" x2="65370" y2="96939"/>
                        <a14:foregroundMark x1="66111" y1="97194" x2="70926" y2="97704"/>
                        <a14:foregroundMark x1="71852" y1="97704" x2="78519" y2="97194"/>
                        <a14:foregroundMark x1="80370" y1="97959" x2="89444" y2="94898"/>
                        <a14:foregroundMark x1="67963" y1="30357" x2="70000" y2="29847"/>
                        <a14:foregroundMark x1="67963" y1="31122" x2="68704" y2="38520"/>
                        <a14:foregroundMark x1="68704" y1="39541" x2="70185" y2="45408"/>
                        <a14:foregroundMark x1="70000" y1="45153" x2="70370" y2="50000"/>
                        <a14:foregroundMark x1="82222" y1="32143" x2="81296" y2="39541"/>
                        <a14:foregroundMark x1="81296" y1="40561" x2="80000" y2="45408"/>
                        <a14:foregroundMark x1="79630" y1="45918" x2="79815" y2="47959"/>
                        <a14:foregroundMark x1="80185" y1="47959" x2="81852" y2="49490"/>
                        <a14:foregroundMark x1="81667" y1="49490" x2="80741" y2="51531"/>
                        <a14:foregroundMark x1="70185" y1="30357" x2="71852" y2="34694"/>
                        <a14:foregroundMark x1="72407" y1="34949" x2="75185" y2="36735"/>
                        <a14:foregroundMark x1="75370" y1="36735" x2="78148" y2="34949"/>
                        <a14:foregroundMark x1="78148" y1="34949" x2="80185" y2="30612"/>
                        <a14:foregroundMark x1="80556" y1="30102" x2="82222" y2="31378"/>
                        <a14:backgroundMark x1="66111" y1="97959" x2="83704" y2="9821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363" t="28568" r="1601" b="955"/>
          <a:stretch/>
        </p:blipFill>
        <p:spPr>
          <a:xfrm>
            <a:off x="9765928" y="2763842"/>
            <a:ext cx="1637260" cy="17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2" b="93291" l="15741" r="99383">
                        <a14:foregroundMark x1="52160" y1="32588" x2="55247" y2="38339"/>
                        <a14:foregroundMark x1="19136" y1="35783" x2="30864" y2="38978"/>
                        <a14:foregroundMark x1="67901" y1="92013" x2="80556" y2="92013"/>
                        <a14:foregroundMark x1="82716" y1="92013" x2="89815" y2="87540"/>
                        <a14:foregroundMark x1="22840" y1="68051" x2="28704" y2="67412"/>
                        <a14:foregroundMark x1="47840" y1="63578" x2="70062" y2="63578"/>
                        <a14:foregroundMark x1="70679" y1="63259" x2="83642" y2="66454"/>
                        <a14:backgroundMark x1="49383" y1="59425" x2="53704" y2="594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169" t="11883" b="6483"/>
          <a:stretch/>
        </p:blipFill>
        <p:spPr>
          <a:xfrm>
            <a:off x="2583917" y="2583111"/>
            <a:ext cx="3128726" cy="29433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640197" y="2705805"/>
            <a:ext cx="254121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931" y="719175"/>
            <a:ext cx="950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vật</a:t>
            </a:r>
            <a:endParaRPr lang="en-US" sz="3000" b="1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40197" y="3565215"/>
            <a:ext cx="254121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nhành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40197" y="4424625"/>
            <a:ext cx="254121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222A35"/>
                </a:solidFill>
                <a:latin typeface="Arial" panose="020B0604020202020204" pitchFamily="34" charset="0"/>
              </a:rPr>
              <a:t>cành m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15232" y="2941475"/>
            <a:ext cx="239251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ái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ải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931" y="719175"/>
            <a:ext cx="950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vật</a:t>
            </a:r>
            <a:endParaRPr lang="en-US" sz="3000" b="1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15232" y="3800885"/>
            <a:ext cx="239251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ải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1542" y="2313132"/>
            <a:ext cx="3087639" cy="25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74209" y="2941475"/>
            <a:ext cx="2392516" cy="715089"/>
          </a:xfrm>
          <a:prstGeom prst="roundRect">
            <a:avLst/>
          </a:prstGeom>
          <a:solidFill>
            <a:srgbClr val="ABD5F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găng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931" y="719175"/>
            <a:ext cx="950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vật</a:t>
            </a:r>
            <a:endParaRPr lang="en-US" sz="3000" b="1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74209" y="3800885"/>
            <a:ext cx="2392516" cy="715089"/>
          </a:xfrm>
          <a:prstGeom prst="roundRect">
            <a:avLst/>
          </a:prstGeom>
          <a:solidFill>
            <a:srgbClr val="ABD5F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bao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10741" y1="53061" x2="12593" y2="44643"/>
                        <a14:foregroundMark x1="12593" y1="43878" x2="13889" y2="39286"/>
                        <a14:foregroundMark x1="14259" y1="38265" x2="14259" y2="30612"/>
                        <a14:foregroundMark x1="14074" y1="29847" x2="13148" y2="23214"/>
                        <a14:foregroundMark x1="12963" y1="18622" x2="15000" y2="14796"/>
                        <a14:foregroundMark x1="17778" y1="11480" x2="20741" y2="10714"/>
                        <a14:foregroundMark x1="27963" y1="56888" x2="27963" y2="52806"/>
                        <a14:foregroundMark x1="30926" y1="10204" x2="32407" y2="7398"/>
                        <a14:foregroundMark x1="34630" y1="8163" x2="35556" y2="9184"/>
                        <a14:foregroundMark x1="36481" y1="11224" x2="37963" y2="10459"/>
                        <a14:foregroundMark x1="39444" y1="11224" x2="40185" y2="12500"/>
                        <a14:foregroundMark x1="37222" y1="27551" x2="39630" y2="18878"/>
                        <a14:foregroundMark x1="42963" y1="26786" x2="44074" y2="28571"/>
                        <a14:foregroundMark x1="40741" y1="35204" x2="43333" y2="31633"/>
                        <a14:foregroundMark x1="37407" y1="36990" x2="39630" y2="349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1964" b="33151"/>
          <a:stretch/>
        </p:blipFill>
        <p:spPr>
          <a:xfrm>
            <a:off x="2610618" y="2177317"/>
            <a:ext cx="2986126" cy="30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43891" y="2910995"/>
            <a:ext cx="2392516" cy="715089"/>
          </a:xfrm>
          <a:prstGeom prst="roundRect">
            <a:avLst/>
          </a:prstGeom>
          <a:solidFill>
            <a:srgbClr val="E5FFC9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áy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931" y="719175"/>
            <a:ext cx="950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vần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ay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từng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vật</a:t>
            </a:r>
            <a:endParaRPr lang="en-US" sz="3000" b="1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3891" y="3983765"/>
            <a:ext cx="2392516" cy="715089"/>
          </a:xfrm>
          <a:prstGeom prst="roundRect">
            <a:avLst/>
          </a:prstGeom>
          <a:solidFill>
            <a:srgbClr val="E5FFC9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áy</a:t>
            </a:r>
            <a:r>
              <a:rPr lang="en-US" sz="36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22A35"/>
                </a:solidFill>
                <a:latin typeface="Arial" panose="020B0604020202020204" pitchFamily="34" charset="0"/>
              </a:rPr>
              <a:t>đầm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58333" y1="79847" x2="59630" y2="75255"/>
                        <a14:foregroundMark x1="60000" y1="74490" x2="62778" y2="66071"/>
                        <a14:foregroundMark x1="62778" y1="65816" x2="69815" y2="50000"/>
                        <a14:foregroundMark x1="64630" y1="60204" x2="68704" y2="51786"/>
                        <a14:foregroundMark x1="80741" y1="52041" x2="83148" y2="58929"/>
                        <a14:foregroundMark x1="83704" y1="59694" x2="85926" y2="67857"/>
                        <a14:foregroundMark x1="86111" y1="67602" x2="88519" y2="75255"/>
                        <a14:foregroundMark x1="88889" y1="76020" x2="90926" y2="81122"/>
                        <a14:foregroundMark x1="93704" y1="84949" x2="93519" y2="88010"/>
                        <a14:foregroundMark x1="84074" y1="95918" x2="88704" y2="93367"/>
                        <a14:foregroundMark x1="89259" y1="93112" x2="93148" y2="88776"/>
                        <a14:foregroundMark x1="54630" y1="89286" x2="59815" y2="94388"/>
                        <a14:foregroundMark x1="59259" y1="94388" x2="65926" y2="95918"/>
                        <a14:foregroundMark x1="64259" y1="96429" x2="64259" y2="96173"/>
                        <a14:foregroundMark x1="60741" y1="95408" x2="65370" y2="96939"/>
                        <a14:foregroundMark x1="66111" y1="97194" x2="70926" y2="97704"/>
                        <a14:foregroundMark x1="71852" y1="97704" x2="78519" y2="97194"/>
                        <a14:foregroundMark x1="80370" y1="97959" x2="89444" y2="94898"/>
                        <a14:foregroundMark x1="67963" y1="30357" x2="70000" y2="29847"/>
                        <a14:foregroundMark x1="67963" y1="31122" x2="68704" y2="38520"/>
                        <a14:foregroundMark x1="68704" y1="39541" x2="70185" y2="45408"/>
                        <a14:foregroundMark x1="70000" y1="45153" x2="70370" y2="50000"/>
                        <a14:foregroundMark x1="82222" y1="32143" x2="81296" y2="39541"/>
                        <a14:foregroundMark x1="81296" y1="40561" x2="80000" y2="45408"/>
                        <a14:foregroundMark x1="79630" y1="45918" x2="79815" y2="47959"/>
                        <a14:foregroundMark x1="80185" y1="47959" x2="81852" y2="49490"/>
                        <a14:foregroundMark x1="81667" y1="49490" x2="80741" y2="51531"/>
                        <a14:foregroundMark x1="70185" y1="30357" x2="71852" y2="34694"/>
                        <a14:foregroundMark x1="72407" y1="34949" x2="75185" y2="36735"/>
                        <a14:foregroundMark x1="75370" y1="36735" x2="78148" y2="34949"/>
                        <a14:foregroundMark x1="78148" y1="34949" x2="80185" y2="30612"/>
                        <a14:foregroundMark x1="80556" y1="30102" x2="82222" y2="31378"/>
                        <a14:backgroundMark x1="66111" y1="97959" x2="83704" y2="9821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363" t="28568" r="1601" b="955"/>
          <a:stretch/>
        </p:blipFill>
        <p:spPr>
          <a:xfrm>
            <a:off x="3016627" y="2410364"/>
            <a:ext cx="2686923" cy="28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 …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 …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 …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 2023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91480"/>
            <a:ext cx="12193057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795" y="2723199"/>
            <a:ext cx="728535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94056" l="6358" r="97977">
                        <a14:foregroundMark x1="53468" y1="65385" x2="72254" y2="75874"/>
                        <a14:foregroundMark x1="52890" y1="64685" x2="63873" y2="57343"/>
                        <a14:foregroundMark x1="67052" y1="91958" x2="77746" y2="89860"/>
                        <a14:foregroundMark x1="57803" y1="69580" x2="71098" y2="69930"/>
                        <a14:foregroundMark x1="60116" y1="69930" x2="65896" y2="80769"/>
                        <a14:foregroundMark x1="74277" y1="92657" x2="83815" y2="89860"/>
                        <a14:foregroundMark x1="17052" y1="88462" x2="31503" y2="93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021" y="1627953"/>
            <a:ext cx="2522827" cy="2085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2" b="93291" l="15741" r="99383">
                        <a14:foregroundMark x1="52160" y1="32588" x2="55247" y2="38339"/>
                        <a14:foregroundMark x1="19136" y1="35783" x2="30864" y2="38978"/>
                        <a14:foregroundMark x1="67901" y1="92013" x2="80556" y2="92013"/>
                        <a14:foregroundMark x1="82716" y1="92013" x2="89815" y2="87540"/>
                        <a14:foregroundMark x1="22840" y1="68051" x2="28704" y2="67412"/>
                        <a14:foregroundMark x1="47840" y1="63578" x2="70062" y2="63578"/>
                        <a14:foregroundMark x1="70679" y1="63259" x2="83642" y2="66454"/>
                        <a14:backgroundMark x1="49383" y1="59425" x2="53704" y2="594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169" t="11883" b="6483"/>
          <a:stretch/>
        </p:blipFill>
        <p:spPr>
          <a:xfrm>
            <a:off x="1496709" y="1766914"/>
            <a:ext cx="2000042" cy="18815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10741" y1="53061" x2="12593" y2="44643"/>
                        <a14:foregroundMark x1="12593" y1="43878" x2="13889" y2="39286"/>
                        <a14:foregroundMark x1="14259" y1="38265" x2="14259" y2="30612"/>
                        <a14:foregroundMark x1="14074" y1="29847" x2="13148" y2="23214"/>
                        <a14:foregroundMark x1="12963" y1="18622" x2="15000" y2="14796"/>
                        <a14:foregroundMark x1="17778" y1="11480" x2="20741" y2="10714"/>
                        <a14:foregroundMark x1="27963" y1="56888" x2="27963" y2="52806"/>
                        <a14:foregroundMark x1="30926" y1="10204" x2="32407" y2="7398"/>
                        <a14:foregroundMark x1="34630" y1="8163" x2="35556" y2="9184"/>
                        <a14:foregroundMark x1="36481" y1="11224" x2="37963" y2="10459"/>
                        <a14:foregroundMark x1="39444" y1="11224" x2="40185" y2="12500"/>
                        <a14:foregroundMark x1="37222" y1="27551" x2="39630" y2="18878"/>
                        <a14:foregroundMark x1="42963" y1="26786" x2="44074" y2="28571"/>
                        <a14:foregroundMark x1="40741" y1="35204" x2="43333" y2="31633"/>
                        <a14:foregroundMark x1="37407" y1="36990" x2="39630" y2="349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1964" b="33151"/>
          <a:stretch/>
        </p:blipFill>
        <p:spPr>
          <a:xfrm>
            <a:off x="6582118" y="1814588"/>
            <a:ext cx="1879495" cy="1898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7" b="98724" l="1852" r="97222">
                        <a14:foregroundMark x1="4630" y1="53061" x2="39444" y2="53316"/>
                        <a14:foregroundMark x1="5741" y1="57143" x2="30370" y2="60204"/>
                        <a14:foregroundMark x1="30741" y1="60204" x2="39630" y2="53571"/>
                        <a14:foregroundMark x1="4630" y1="52806" x2="10556" y2="48724"/>
                        <a14:foregroundMark x1="17222" y1="45663" x2="19444" y2="14031"/>
                        <a14:foregroundMark x1="30000" y1="51020" x2="32222" y2="17347"/>
                        <a14:foregroundMark x1="22778" y1="44133" x2="25000" y2="15306"/>
                        <a14:foregroundMark x1="26481" y1="48214" x2="27963" y2="14541"/>
                        <a14:foregroundMark x1="35370" y1="41071" x2="38333" y2="13265"/>
                        <a14:foregroundMark x1="27963" y1="11224" x2="30000" y2="10714"/>
                        <a14:foregroundMark x1="12593" y1="54592" x2="22407" y2="55357"/>
                        <a14:foregroundMark x1="8148" y1="58418" x2="20556" y2="61990"/>
                        <a14:foregroundMark x1="29815" y1="61735" x2="37963" y2="56633"/>
                        <a14:foregroundMark x1="37037" y1="49745" x2="41111" y2="53827"/>
                        <a14:foregroundMark x1="37593" y1="49490" x2="41111" y2="52296"/>
                        <a14:foregroundMark x1="23519" y1="62245" x2="29630" y2="62755"/>
                        <a14:foregroundMark x1="30370" y1="62500" x2="39630" y2="56888"/>
                        <a14:foregroundMark x1="35370" y1="35204" x2="42222" y2="30612"/>
                        <a14:foregroundMark x1="32593" y1="15816" x2="33148" y2="8673"/>
                        <a14:foregroundMark x1="28704" y1="31378" x2="31296" y2="25765"/>
                        <a14:foregroundMark x1="26852" y1="13265" x2="28704" y2="10714"/>
                        <a14:foregroundMark x1="54444" y1="87500" x2="62593" y2="78827"/>
                        <a14:foregroundMark x1="55556" y1="86480" x2="68519" y2="93112"/>
                        <a14:foregroundMark x1="69815" y1="93367" x2="84259" y2="90306"/>
                        <a14:foregroundMark x1="85556" y1="93112" x2="93333" y2="86224"/>
                        <a14:foregroundMark x1="54074" y1="84949" x2="57593" y2="80612"/>
                        <a14:foregroundMark x1="53889" y1="88010" x2="63148" y2="93878"/>
                        <a14:foregroundMark x1="55000" y1="89541" x2="60185" y2="93622"/>
                        <a14:foregroundMark x1="60370" y1="93878" x2="68148" y2="94643"/>
                        <a14:foregroundMark x1="68889" y1="95153" x2="79444" y2="95153"/>
                        <a14:foregroundMark x1="80185" y1="95408" x2="85741" y2="93878"/>
                        <a14:foregroundMark x1="86852" y1="93367" x2="93148" y2="88010"/>
                        <a14:foregroundMark x1="58333" y1="79847" x2="59630" y2="75255"/>
                        <a14:foregroundMark x1="60000" y1="74490" x2="62778" y2="66071"/>
                        <a14:foregroundMark x1="62778" y1="65816" x2="69815" y2="50000"/>
                        <a14:foregroundMark x1="64630" y1="60204" x2="68704" y2="51786"/>
                        <a14:foregroundMark x1="80741" y1="52041" x2="83148" y2="58929"/>
                        <a14:foregroundMark x1="83704" y1="59694" x2="85926" y2="67857"/>
                        <a14:foregroundMark x1="86111" y1="67602" x2="88519" y2="75255"/>
                        <a14:foregroundMark x1="88889" y1="76020" x2="90926" y2="81122"/>
                        <a14:foregroundMark x1="93704" y1="84949" x2="93519" y2="88010"/>
                        <a14:foregroundMark x1="84074" y1="95918" x2="88704" y2="93367"/>
                        <a14:foregroundMark x1="89259" y1="93112" x2="93148" y2="88776"/>
                        <a14:foregroundMark x1="54630" y1="89286" x2="59815" y2="94388"/>
                        <a14:foregroundMark x1="59259" y1="94388" x2="65926" y2="95918"/>
                        <a14:foregroundMark x1="64259" y1="96429" x2="64259" y2="96173"/>
                        <a14:foregroundMark x1="60741" y1="95408" x2="65370" y2="96939"/>
                        <a14:foregroundMark x1="66111" y1="97194" x2="70926" y2="97704"/>
                        <a14:foregroundMark x1="71852" y1="97704" x2="78519" y2="97194"/>
                        <a14:foregroundMark x1="80370" y1="97959" x2="89444" y2="94898"/>
                        <a14:foregroundMark x1="67963" y1="30357" x2="70000" y2="29847"/>
                        <a14:foregroundMark x1="67963" y1="31122" x2="68704" y2="38520"/>
                        <a14:foregroundMark x1="68704" y1="39541" x2="70185" y2="45408"/>
                        <a14:foregroundMark x1="70000" y1="45153" x2="70370" y2="50000"/>
                        <a14:foregroundMark x1="82222" y1="32143" x2="81296" y2="39541"/>
                        <a14:foregroundMark x1="81296" y1="40561" x2="80000" y2="45408"/>
                        <a14:foregroundMark x1="79630" y1="45918" x2="79815" y2="47959"/>
                        <a14:foregroundMark x1="80185" y1="47959" x2="81852" y2="49490"/>
                        <a14:foregroundMark x1="81667" y1="49490" x2="80741" y2="51531"/>
                        <a14:foregroundMark x1="70185" y1="30357" x2="71852" y2="34694"/>
                        <a14:foregroundMark x1="72407" y1="34949" x2="75185" y2="36735"/>
                        <a14:foregroundMark x1="75370" y1="36735" x2="78148" y2="34949"/>
                        <a14:foregroundMark x1="78148" y1="34949" x2="80185" y2="30612"/>
                        <a14:foregroundMark x1="80556" y1="30102" x2="82222" y2="31378"/>
                        <a14:backgroundMark x1="66111" y1="97959" x2="83704" y2="9821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363" t="28568" r="1601" b="955"/>
          <a:stretch/>
        </p:blipFill>
        <p:spPr>
          <a:xfrm>
            <a:off x="8742883" y="1678835"/>
            <a:ext cx="1910215" cy="2034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42" y="4181499"/>
            <a:ext cx="2256852" cy="2256852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173807" y="4186213"/>
            <a:ext cx="6724205" cy="1123712"/>
          </a:xfrm>
          <a:prstGeom prst="wedgeRoundRectCallout">
            <a:avLst>
              <a:gd name="adj1" fmla="val -56149"/>
              <a:gd name="adj2" fmla="val 9061"/>
              <a:gd name="adj3" fmla="val 16667"/>
            </a:avLst>
          </a:prstGeom>
          <a:solidFill>
            <a:srgbClr val="E5FFC9"/>
          </a:solidFill>
          <a:ln>
            <a:solidFill>
              <a:srgbClr val="A7FF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Thử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22A35"/>
                </a:solidFill>
                <a:latin typeface="Arial" panose="020B0604020202020204" pitchFamily="34" charset="0"/>
              </a:rPr>
              <a:t>thách</a:t>
            </a:r>
            <a:r>
              <a:rPr lang="en-US" sz="3000" b="1" dirty="0">
                <a:solidFill>
                  <a:srgbClr val="222A35"/>
                </a:solidFill>
                <a:latin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Đặt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câu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nói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sử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dụng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ngữ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chứa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</a:rPr>
              <a:t>ai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/ay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vừa</a:t>
            </a:r>
            <a:r>
              <a:rPr lang="en-US" sz="3000" dirty="0">
                <a:solidFill>
                  <a:srgbClr val="222A35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22A35"/>
                </a:solidFill>
                <a:latin typeface="Arial" panose="020B0604020202020204" pitchFamily="34" charset="0"/>
              </a:rPr>
              <a:t>tìm</a:t>
            </a:r>
            <a:endParaRPr lang="en-US" sz="3000" dirty="0">
              <a:solidFill>
                <a:srgbClr val="222A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42" y="4181499"/>
            <a:ext cx="2256852" cy="225685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52CDB8-6C91-988C-B64F-1074ABC8F834}"/>
              </a:ext>
            </a:extLst>
          </p:cNvPr>
          <p:cNvSpPr txBox="1">
            <a:spLocks/>
          </p:cNvSpPr>
          <p:nvPr/>
        </p:nvSpPr>
        <p:spPr>
          <a:xfrm>
            <a:off x="3178730" y="1797129"/>
            <a:ext cx="6988527" cy="2480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A37C0E-F122-A1F7-525E-A9F198FAEBC5}"/>
              </a:ext>
            </a:extLst>
          </p:cNvPr>
          <p:cNvSpPr txBox="1">
            <a:spLocks/>
          </p:cNvSpPr>
          <p:nvPr/>
        </p:nvSpPr>
        <p:spPr>
          <a:xfrm>
            <a:off x="4308021" y="419648"/>
            <a:ext cx="4984433" cy="9944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华康海报体W12(P)" panose="040B0C00000000000000" pitchFamily="82" charset="-122"/>
                <a:cs typeface="+mj-cs"/>
              </a:defRPr>
            </a:lvl1pPr>
          </a:lstStyle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42200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06D3D-B9A5-65C7-6941-41343B536A04}"/>
              </a:ext>
            </a:extLst>
          </p:cNvPr>
          <p:cNvSpPr/>
          <p:nvPr/>
        </p:nvSpPr>
        <p:spPr>
          <a:xfrm>
            <a:off x="4137213" y="7413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n-US" sz="4400" dirty="0" err="1">
                <a:solidFill>
                  <a:srgbClr val="ED1B24"/>
                </a:solidFill>
                <a:latin typeface="HP-160" panose="020B0803050302020204" pitchFamily="34" charset="0"/>
              </a:rPr>
              <a:t>Tự</a:t>
            </a:r>
            <a:r>
              <a:rPr lang="en-US" sz="4400" dirty="0">
                <a:solidFill>
                  <a:srgbClr val="ED1B24"/>
                </a:solidFill>
                <a:latin typeface="HP-160" panose="020B0803050302020204" pitchFamily="34" charset="0"/>
              </a:rPr>
              <a:t> </a:t>
            </a:r>
            <a:r>
              <a:rPr lang="en-US" sz="4400" dirty="0" err="1">
                <a:solidFill>
                  <a:srgbClr val="ED1B24"/>
                </a:solidFill>
                <a:latin typeface="HP-160" panose="020B0803050302020204" pitchFamily="34" charset="0"/>
              </a:rPr>
              <a:t>đánh</a:t>
            </a:r>
            <a:r>
              <a:rPr lang="en-US" sz="4400" dirty="0">
                <a:solidFill>
                  <a:srgbClr val="ED1B24"/>
                </a:solidFill>
                <a:latin typeface="HP-160" panose="020B0803050302020204" pitchFamily="34" charset="0"/>
              </a:rPr>
              <a:t> </a:t>
            </a:r>
            <a:r>
              <a:rPr lang="en-US" sz="4400" dirty="0" err="1">
                <a:solidFill>
                  <a:srgbClr val="ED1B24"/>
                </a:solidFill>
                <a:latin typeface="HP-160" panose="020B0803050302020204" pitchFamily="34" charset="0"/>
              </a:rPr>
              <a:t>giá</a:t>
            </a:r>
            <a:r>
              <a:rPr lang="en-US" sz="4400" dirty="0">
                <a:solidFill>
                  <a:srgbClr val="ED1B24"/>
                </a:solidFill>
                <a:latin typeface="HP-160" panose="020B0803050302020204" pitchFamily="34" charset="0"/>
              </a:rPr>
              <a:t> 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278F199E-0434-50B6-03E8-530A3992D8A1}"/>
              </a:ext>
            </a:extLst>
          </p:cNvPr>
          <p:cNvSpPr/>
          <p:nvPr/>
        </p:nvSpPr>
        <p:spPr>
          <a:xfrm>
            <a:off x="2577355" y="1999129"/>
            <a:ext cx="1990165" cy="199016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FCB6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CA513F53-29B6-AC66-01C4-4DD3C6FF7E0C}"/>
              </a:ext>
            </a:extLst>
          </p:cNvPr>
          <p:cNvSpPr/>
          <p:nvPr/>
        </p:nvSpPr>
        <p:spPr>
          <a:xfrm>
            <a:off x="8001002" y="2017058"/>
            <a:ext cx="1990165" cy="1990165"/>
          </a:xfrm>
          <a:prstGeom prst="smileyFace">
            <a:avLst>
              <a:gd name="adj" fmla="val -465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FCB6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5038E9E3-FDD3-2E15-E4AF-7C05A48CBB87}"/>
              </a:ext>
            </a:extLst>
          </p:cNvPr>
          <p:cNvSpPr/>
          <p:nvPr/>
        </p:nvSpPr>
        <p:spPr>
          <a:xfrm>
            <a:off x="5302625" y="1999130"/>
            <a:ext cx="1990165" cy="1990165"/>
          </a:xfrm>
          <a:prstGeom prst="smileyFace">
            <a:avLst>
              <a:gd name="adj" fmla="val 1049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FCB6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569C4-9F38-593E-D8DB-EA98C7EBBCE2}"/>
              </a:ext>
            </a:extLst>
          </p:cNvPr>
          <p:cNvSpPr/>
          <p:nvPr/>
        </p:nvSpPr>
        <p:spPr>
          <a:xfrm>
            <a:off x="2353236" y="4058257"/>
            <a:ext cx="2097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400">
                <a:solidFill>
                  <a:srgbClr val="7BCCEE"/>
                </a:solidFill>
                <a:latin typeface="HP-160" panose="020B0803050302020204" pitchFamily="34" charset="0"/>
              </a:rPr>
              <a:t>1</a:t>
            </a:r>
            <a:endParaRPr lang="en-US" sz="4400" dirty="0">
              <a:solidFill>
                <a:srgbClr val="7BCCEE"/>
              </a:solidFill>
              <a:latin typeface="HP-160" panose="020B08030503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BA909C-6C0B-4AFA-9245-1276739392D8}"/>
              </a:ext>
            </a:extLst>
          </p:cNvPr>
          <p:cNvSpPr/>
          <p:nvPr/>
        </p:nvSpPr>
        <p:spPr>
          <a:xfrm>
            <a:off x="5206574" y="4081491"/>
            <a:ext cx="2097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400">
                <a:solidFill>
                  <a:srgbClr val="7BCCEE"/>
                </a:solidFill>
                <a:latin typeface="HP-160" panose="020B0803050302020204" pitchFamily="34" charset="0"/>
              </a:rPr>
              <a:t>2</a:t>
            </a:r>
            <a:endParaRPr lang="en-US" sz="4400" dirty="0">
              <a:solidFill>
                <a:srgbClr val="7BCCEE"/>
              </a:solidFill>
              <a:latin typeface="HP-160" panose="020B08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B50A7-9C3C-9ECB-1497-33695FECBED2}"/>
              </a:ext>
            </a:extLst>
          </p:cNvPr>
          <p:cNvSpPr/>
          <p:nvPr/>
        </p:nvSpPr>
        <p:spPr>
          <a:xfrm>
            <a:off x="8041250" y="4095395"/>
            <a:ext cx="2097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400">
                <a:solidFill>
                  <a:srgbClr val="7BCCEE"/>
                </a:solidFill>
                <a:latin typeface="HP-160" panose="020B0803050302020204" pitchFamily="34" charset="0"/>
              </a:rPr>
              <a:t>3</a:t>
            </a:r>
            <a:endParaRPr lang="en-US" sz="4400" dirty="0">
              <a:solidFill>
                <a:srgbClr val="7BCCEE"/>
              </a:solidFill>
              <a:latin typeface="HP-160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48" y="2221298"/>
            <a:ext cx="5931922" cy="284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1298"/>
            <a:ext cx="4048095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buClr>
                <a:srgbClr val="000000"/>
              </a:buClr>
            </a:pPr>
            <a:endParaRPr lang="en-US" sz="3200" kern="0" dirty="0">
              <a:solidFill>
                <a:srgbClr val="29486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283" y="1097473"/>
            <a:ext cx="32652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vi-VN" sz="3300" dirty="0">
                <a:solidFill>
                  <a:srgbClr val="142436"/>
                </a:solidFill>
              </a:rPr>
              <a:t>Bước ra nhà</a:t>
            </a: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Cau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ra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hoa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  <a:p>
            <a:pPr algn="just"/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Đi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ra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đồng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Cả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vừng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đông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405" y="1095720"/>
            <a:ext cx="47187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Ai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dậy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sớm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Chạy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lên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đồi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Cả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đất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trời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Đang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chờ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đón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!</a:t>
            </a:r>
          </a:p>
          <a:p>
            <a:pPr algn="just"/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               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Võ</a:t>
            </a:r>
            <a:r>
              <a:rPr lang="en-US" sz="33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142436"/>
                </a:solidFill>
                <a:latin typeface="Arial" panose="020B0604020202020204" pitchFamily="34" charset="0"/>
              </a:rPr>
              <a:t>Quảng</a:t>
            </a:r>
            <a:endParaRPr lang="en-US" sz="3300" dirty="0">
              <a:solidFill>
                <a:srgbClr val="14243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190027" y="632098"/>
            <a:ext cx="4471943" cy="32077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90675" y="4635454"/>
            <a:ext cx="6136211" cy="1619431"/>
            <a:chOff x="4690675" y="4635454"/>
            <a:chExt cx="6136211" cy="1619431"/>
          </a:xfrm>
        </p:grpSpPr>
        <p:grpSp>
          <p:nvGrpSpPr>
            <p:cNvPr id="11" name="Group 10"/>
            <p:cNvGrpSpPr/>
            <p:nvPr/>
          </p:nvGrpSpPr>
          <p:grpSpPr>
            <a:xfrm>
              <a:off x="5025958" y="4964690"/>
              <a:ext cx="5800928" cy="1290195"/>
              <a:chOff x="5025958" y="4964690"/>
              <a:chExt cx="5800928" cy="129019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025958" y="4964690"/>
                <a:ext cx="5800928" cy="12901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04173" y="5022095"/>
                <a:ext cx="524449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vi-VN" sz="3600" b="1" dirty="0">
                    <a:solidFill>
                      <a:srgbClr val="FF6709"/>
                    </a:solidFill>
                  </a:rPr>
                  <a:t>Điều gì chờ đón những người dậy sớm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690675" y="4635454"/>
              <a:ext cx="890416" cy="677871"/>
              <a:chOff x="4700568" y="4342508"/>
              <a:chExt cx="637729" cy="55792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799" y="4404712"/>
                <a:ext cx="376619" cy="433518"/>
              </a:xfrm>
              <a:prstGeom prst="rect">
                <a:avLst/>
              </a:prstGeom>
            </p:spPr>
          </p:pic>
          <p:sp>
            <p:nvSpPr>
              <p:cNvPr id="8" name="Google Shape;5342;p41"/>
              <p:cNvSpPr/>
              <p:nvPr/>
            </p:nvSpPr>
            <p:spPr>
              <a:xfrm rot="10388515">
                <a:off x="4700568" y="4342508"/>
                <a:ext cx="637729" cy="557927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5853" extrusionOk="0">
                    <a:moveTo>
                      <a:pt x="3425" y="312"/>
                    </a:moveTo>
                    <a:cubicBezTo>
                      <a:pt x="3591" y="312"/>
                      <a:pt x="3757" y="324"/>
                      <a:pt x="3921" y="346"/>
                    </a:cubicBezTo>
                    <a:cubicBezTo>
                      <a:pt x="5522" y="546"/>
                      <a:pt x="6356" y="1914"/>
                      <a:pt x="5856" y="3515"/>
                    </a:cubicBezTo>
                    <a:cubicBezTo>
                      <a:pt x="5422" y="4916"/>
                      <a:pt x="4155" y="5350"/>
                      <a:pt x="2820" y="5416"/>
                    </a:cubicBezTo>
                    <a:cubicBezTo>
                      <a:pt x="2793" y="5416"/>
                      <a:pt x="2769" y="5423"/>
                      <a:pt x="2749" y="5436"/>
                    </a:cubicBezTo>
                    <a:lnTo>
                      <a:pt x="2749" y="5436"/>
                    </a:lnTo>
                    <a:cubicBezTo>
                      <a:pt x="2735" y="5424"/>
                      <a:pt x="2715" y="5416"/>
                      <a:pt x="2687" y="5416"/>
                    </a:cubicBezTo>
                    <a:cubicBezTo>
                      <a:pt x="1253" y="5350"/>
                      <a:pt x="85" y="3782"/>
                      <a:pt x="452" y="2347"/>
                    </a:cubicBezTo>
                    <a:cubicBezTo>
                      <a:pt x="778" y="1014"/>
                      <a:pt x="2104" y="312"/>
                      <a:pt x="3425" y="312"/>
                    </a:cubicBezTo>
                    <a:close/>
                    <a:moveTo>
                      <a:pt x="3489" y="1"/>
                    </a:moveTo>
                    <a:cubicBezTo>
                      <a:pt x="1904" y="1"/>
                      <a:pt x="244" y="988"/>
                      <a:pt x="118" y="2714"/>
                    </a:cubicBezTo>
                    <a:cubicBezTo>
                      <a:pt x="0" y="3864"/>
                      <a:pt x="951" y="5613"/>
                      <a:pt x="2232" y="5613"/>
                    </a:cubicBezTo>
                    <a:cubicBezTo>
                      <a:pt x="2378" y="5613"/>
                      <a:pt x="2528" y="5590"/>
                      <a:pt x="2681" y="5541"/>
                    </a:cubicBezTo>
                    <a:lnTo>
                      <a:pt x="2681" y="5541"/>
                    </a:lnTo>
                    <a:cubicBezTo>
                      <a:pt x="2665" y="5620"/>
                      <a:pt x="2697" y="5714"/>
                      <a:pt x="2787" y="5750"/>
                    </a:cubicBezTo>
                    <a:cubicBezTo>
                      <a:pt x="3017" y="5820"/>
                      <a:pt x="3245" y="5853"/>
                      <a:pt x="3469" y="5853"/>
                    </a:cubicBezTo>
                    <a:cubicBezTo>
                      <a:pt x="4838" y="5853"/>
                      <a:pt x="6036" y="4629"/>
                      <a:pt x="6323" y="3281"/>
                    </a:cubicBezTo>
                    <a:cubicBezTo>
                      <a:pt x="6690" y="1447"/>
                      <a:pt x="5622" y="112"/>
                      <a:pt x="3788" y="12"/>
                    </a:cubicBezTo>
                    <a:cubicBezTo>
                      <a:pt x="3689" y="4"/>
                      <a:pt x="3589" y="1"/>
                      <a:pt x="3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072" y="142581"/>
            <a:ext cx="516985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thầm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A7FF4A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7FF4A"/>
                </a:solidFill>
                <a:latin typeface="Arial" panose="020B0604020202020204" pitchFamily="34" charset="0"/>
              </a:rPr>
              <a:t>cầu</a:t>
            </a:r>
            <a:endParaRPr lang="en-US" sz="4000" dirty="0">
              <a:solidFill>
                <a:srgbClr val="A7FF4A"/>
              </a:solidFill>
              <a:latin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/>
            <a:r>
              <a:rPr lang="vi-VN" sz="3600" b="0" dirty="0">
                <a:solidFill>
                  <a:srgbClr val="FFFFFF"/>
                </a:solidFill>
                <a:latin typeface="Arial" panose="020B0604020202020204" pitchFamily="34" charset="0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/>
            <a:r>
              <a:rPr lang="vi-VN" sz="3600" b="0" dirty="0">
                <a:solidFill>
                  <a:srgbClr val="FFFFFF"/>
                </a:solidFill>
                <a:latin typeface="Arial" panose="020B0604020202020204" pitchFamily="34" charset="0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50" y="4887176"/>
            <a:ext cx="1788289" cy="12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khó</a:t>
            </a:r>
            <a:endParaRPr lang="en-US" sz="4000" dirty="0">
              <a:solidFill>
                <a:srgbClr val="FF670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403" y="1879836"/>
            <a:ext cx="174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FF00"/>
                </a:solidFill>
              </a:rPr>
              <a:t>bước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0283" y="3288008"/>
            <a:ext cx="313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rgbClr val="FFFFFF"/>
                </a:solidFill>
              </a:rPr>
              <a:t>bước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khó</a:t>
            </a:r>
            <a:endParaRPr lang="en-US" sz="4000" dirty="0">
              <a:solidFill>
                <a:srgbClr val="FF670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403" y="1879836"/>
            <a:ext cx="174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FF00"/>
                </a:solidFill>
              </a:rPr>
              <a:t>bước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2160" y="1879837"/>
            <a:ext cx="326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</a:rPr>
              <a:t>vừng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</a:rPr>
              <a:t>đông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299" y="3780344"/>
            <a:ext cx="652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  <a:latin typeface="Arial" panose="020B0604020202020204" pitchFamily="34" charset="0"/>
              </a:rPr>
              <a:t>vừng</a:t>
            </a:r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anose="020B0604020202020204" pitchFamily="34" charset="0"/>
              </a:rPr>
              <a:t>đông</a:t>
            </a:r>
            <a:endParaRPr lang="en-US" sz="8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FF6709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6709"/>
                </a:solidFill>
                <a:latin typeface="Arial" panose="020B0604020202020204" pitchFamily="34" charset="0"/>
              </a:rPr>
              <a:t>khó</a:t>
            </a:r>
            <a:endParaRPr lang="en-US" sz="4000" dirty="0">
              <a:solidFill>
                <a:srgbClr val="FF670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403" y="1879836"/>
            <a:ext cx="174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FF00"/>
                </a:solidFill>
              </a:rPr>
              <a:t>bước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2160" y="1879837"/>
            <a:ext cx="326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</a:rPr>
              <a:t>vừng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</a:rPr>
              <a:t>đông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9531" y="1879836"/>
            <a:ext cx="219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dậy</a:t>
            </a:r>
            <a:endParaRPr lang="en-US" sz="40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299" y="3780344"/>
            <a:ext cx="652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  <a:latin typeface="Arial" panose="020B0604020202020204" pitchFamily="34" charset="0"/>
              </a:rPr>
              <a:t>dậy</a:t>
            </a:r>
            <a:endParaRPr lang="en-US" sz="8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113286" y="439840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253588" y="2002524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306852" y="2030258"/>
            <a:ext cx="476705" cy="46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558" y="2030258"/>
            <a:ext cx="451996" cy="46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35553" y="2030258"/>
            <a:ext cx="457525" cy="46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253588" y="1849936"/>
            <a:ext cx="14054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276;p36"/>
          <p:cNvSpPr txBox="1">
            <a:spLocks/>
          </p:cNvSpPr>
          <p:nvPr/>
        </p:nvSpPr>
        <p:spPr>
          <a:xfrm>
            <a:off x="4191932" y="2211353"/>
            <a:ext cx="2693147" cy="49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500" kern="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Ai </a:t>
            </a:r>
            <a:r>
              <a:rPr lang="en-US" sz="2500" kern="0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dậy</a:t>
            </a:r>
            <a:r>
              <a:rPr lang="en-US" sz="2500" kern="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500" kern="0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sớm</a:t>
            </a:r>
            <a:endParaRPr lang="en-US" sz="2500" kern="0" dirty="0">
              <a:solidFill>
                <a:schemeClr val="tx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54194" y="2886863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47050" y="3353286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48977" y="3815489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3286" y="1392243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Google Shape;2276;p36"/>
          <p:cNvSpPr txBox="1">
            <a:spLocks/>
          </p:cNvSpPr>
          <p:nvPr/>
        </p:nvSpPr>
        <p:spPr>
          <a:xfrm>
            <a:off x="4216097" y="4481781"/>
            <a:ext cx="2693147" cy="49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loria Hallelujah"/>
              <a:buNone/>
              <a:defRPr sz="35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500" kern="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Ai </a:t>
            </a:r>
            <a:r>
              <a:rPr lang="en-US" sz="2500" kern="0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dậy</a:t>
            </a:r>
            <a:r>
              <a:rPr lang="en-US" sz="2500" kern="0" dirty="0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500" kern="0" dirty="0" err="1">
                <a:solidFill>
                  <a:schemeClr val="tx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sớm</a:t>
            </a:r>
            <a:endParaRPr lang="en-US" sz="2500" kern="0" dirty="0">
              <a:solidFill>
                <a:schemeClr val="tx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47050" y="5172719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639906" y="5639142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41833" y="6101345"/>
            <a:ext cx="53172" cy="565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3583" y="3657219"/>
            <a:ext cx="223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Cách 1 dòng giữa 2 khổ thơ 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3179036" y="3872050"/>
            <a:ext cx="131388" cy="450142"/>
          </a:xfrm>
          <a:prstGeom prst="leftBrace">
            <a:avLst>
              <a:gd name="adj1" fmla="val 43482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6" grpId="0"/>
      <p:bldP spid="34" grpId="0" animBg="1"/>
      <p:bldP spid="38" grpId="0" animBg="1"/>
      <p:bldP spid="40" grpId="0" animBg="1"/>
      <p:bldP spid="35" grpId="0"/>
      <p:bldP spid="43" grpId="0"/>
      <p:bldP spid="44" grpId="0" animBg="1"/>
      <p:bldP spid="45" grpId="0" animBg="1"/>
      <p:bldP spid="46" grpId="0" animBg="1"/>
      <p:bldP spid="48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485</Words>
  <Application>Microsoft Office PowerPoint</Application>
  <PresentationFormat>Widescreen</PresentationFormat>
  <Paragraphs>105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Arial</vt:lpstr>
      <vt:lpstr>Calibri</vt:lpstr>
      <vt:lpstr>Gloria Hallelujah</vt:lpstr>
      <vt:lpstr>HP001 4 hàng</vt:lpstr>
      <vt:lpstr>HP-160</vt:lpstr>
      <vt:lpstr>Times New Roman</vt:lpstr>
      <vt:lpstr>VNI-Avo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HA</cp:lastModifiedBy>
  <cp:revision>123</cp:revision>
  <dcterms:created xsi:type="dcterms:W3CDTF">2019-05-31T05:19:40Z</dcterms:created>
  <dcterms:modified xsi:type="dcterms:W3CDTF">2023-09-09T14:39:43Z</dcterms:modified>
</cp:coreProperties>
</file>